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6" r:id="rId3"/>
    <p:sldId id="317" r:id="rId4"/>
    <p:sldId id="309" r:id="rId5"/>
    <p:sldId id="324" r:id="rId6"/>
    <p:sldId id="325" r:id="rId7"/>
    <p:sldId id="326" r:id="rId8"/>
    <p:sldId id="327" r:id="rId9"/>
    <p:sldId id="328" r:id="rId10"/>
    <p:sldId id="329" r:id="rId11"/>
    <p:sldId id="318" r:id="rId12"/>
    <p:sldId id="319" r:id="rId13"/>
    <p:sldId id="307" r:id="rId14"/>
    <p:sldId id="320" r:id="rId15"/>
    <p:sldId id="310" r:id="rId16"/>
    <p:sldId id="330" r:id="rId17"/>
    <p:sldId id="323" r:id="rId18"/>
    <p:sldId id="331" r:id="rId19"/>
    <p:sldId id="333" r:id="rId20"/>
    <p:sldId id="322" r:id="rId21"/>
    <p:sldId id="332" r:id="rId22"/>
    <p:sldId id="334" r:id="rId23"/>
    <p:sldId id="313" r:id="rId24"/>
    <p:sldId id="31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ish Gupta" initials="AG" lastIdx="0" clrIdx="0">
    <p:extLst>
      <p:ext uri="{19B8F6BF-5375-455C-9EA6-DF929625EA0E}">
        <p15:presenceInfo xmlns:p15="http://schemas.microsoft.com/office/powerpoint/2012/main" userId="9096f0c03a44be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ransition spd="slow">
    <p:push dir="u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sandberg/facenet/wik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26081"/>
              </p:ext>
            </p:extLst>
          </p:nvPr>
        </p:nvGraphicFramePr>
        <p:xfrm>
          <a:off x="155713" y="11596"/>
          <a:ext cx="11423374" cy="685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23374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2250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2400" dirty="0"/>
                        <a:t>Major Project Phase-II</a:t>
                      </a:r>
                    </a:p>
                    <a:p>
                      <a:pPr algn="just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/>
                        <a:t>      UNDER THE SUPERVISION OF                  A presentation by: </a:t>
                      </a:r>
                      <a:endParaRPr lang="en-US" sz="2400" b="1" dirty="0"/>
                    </a:p>
                    <a:p>
                      <a:pPr algn="l"/>
                      <a:r>
                        <a:rPr lang="en-US" sz="2400" b="1" dirty="0"/>
                        <a:t>      </a:t>
                      </a:r>
                      <a:r>
                        <a:rPr lang="en-US" sz="2400" b="1" dirty="0" err="1"/>
                        <a:t>Dr</a:t>
                      </a:r>
                      <a:r>
                        <a:rPr lang="en-US" sz="2400" b="1" dirty="0"/>
                        <a:t> DEEPTI KAKKAR                                      Sourav </a:t>
                      </a:r>
                      <a:r>
                        <a:rPr lang="en-US" sz="2400" b="1" dirty="0" err="1"/>
                        <a:t>kumar</a:t>
                      </a:r>
                      <a:r>
                        <a:rPr lang="en-US" sz="2400" b="1" dirty="0"/>
                        <a:t>, </a:t>
                      </a:r>
                    </a:p>
                    <a:p>
                      <a:pPr algn="l"/>
                      <a:r>
                        <a:rPr lang="en-US" sz="2400" b="1" dirty="0"/>
                        <a:t>      </a:t>
                      </a:r>
                      <a:r>
                        <a:rPr lang="en-US" sz="2400" b="1" dirty="0" err="1"/>
                        <a:t>Dr</a:t>
                      </a:r>
                      <a:r>
                        <a:rPr lang="en-US" sz="2400" b="1" dirty="0"/>
                        <a:t> ASHISH RAMAN                                     Sai </a:t>
                      </a:r>
                      <a:r>
                        <a:rPr lang="en-US" sz="2400" b="1" dirty="0" err="1"/>
                        <a:t>vamsi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Biyyapu</a:t>
                      </a:r>
                      <a:r>
                        <a:rPr lang="en-US" sz="2400" b="1" dirty="0"/>
                        <a:t>,</a:t>
                      </a:r>
                    </a:p>
                    <a:p>
                      <a:pPr algn="ctr"/>
                      <a:r>
                        <a:rPr lang="en-US" sz="2400" b="1" dirty="0"/>
                        <a:t>                                                 </a:t>
                      </a:r>
                      <a:r>
                        <a:rPr lang="en-US" sz="2400" b="1" dirty="0" err="1"/>
                        <a:t>Sanampreet</a:t>
                      </a:r>
                      <a:r>
                        <a:rPr lang="en-US" sz="2400" b="1" dirty="0"/>
                        <a:t> Singh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</a:t>
                      </a: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8851797A-4F96-42E2-BF96-FB9EEE1DB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3F64A2D-B955-4499-B36A-293583949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451652"/>
            <a:ext cx="9857602" cy="178904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SMART PHOTO ALBUM USING Face Recognition and </a:t>
            </a:r>
            <a:r>
              <a:rPr lang="en-US" sz="3600" b="1" dirty="0" err="1">
                <a:solidFill>
                  <a:schemeClr val="tx1"/>
                </a:solidFill>
              </a:rPr>
              <a:t>custering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202663-9F5D-4EDA-B1CB-254302C93A1C}"/>
              </a:ext>
            </a:extLst>
          </p:cNvPr>
          <p:cNvCxnSpPr/>
          <p:nvPr/>
        </p:nvCxnSpPr>
        <p:spPr>
          <a:xfrm>
            <a:off x="1603513" y="4028661"/>
            <a:ext cx="8812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3797"/>
              </p:ext>
            </p:extLst>
          </p:nvPr>
        </p:nvGraphicFramePr>
        <p:xfrm>
          <a:off x="344557" y="369239"/>
          <a:ext cx="11449878" cy="630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</a:t>
                      </a: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00F202-A9A9-4343-A9CF-CB88C48D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97230"/>
            <a:ext cx="10961370" cy="822960"/>
          </a:xfrm>
        </p:spPr>
        <p:txBody>
          <a:bodyPr/>
          <a:lstStyle/>
          <a:p>
            <a:r>
              <a:rPr lang="en-US" sz="4000" b="1" dirty="0"/>
              <a:t>                    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DA20A2-F352-4FC6-9B59-B5283E5A7E6E}"/>
              </a:ext>
            </a:extLst>
          </p:cNvPr>
          <p:cNvSpPr txBox="1">
            <a:spLocks noChangeArrowheads="1"/>
          </p:cNvSpPr>
          <p:nvPr/>
        </p:nvSpPr>
        <p:spPr>
          <a:xfrm>
            <a:off x="1234440" y="100203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3200" b="1" dirty="0"/>
              <a:t>Boosting for face detection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62E8546-78DB-422C-8D6D-B6D64E9741C8}"/>
              </a:ext>
            </a:extLst>
          </p:cNvPr>
          <p:cNvSpPr txBox="1">
            <a:spLocks noChangeArrowheads="1"/>
          </p:cNvSpPr>
          <p:nvPr/>
        </p:nvSpPr>
        <p:spPr>
          <a:xfrm>
            <a:off x="1310640" y="1992630"/>
            <a:ext cx="7772400" cy="525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Define weak learners based on rectangle features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D1F637BA-5554-49F3-9523-CCF3F5A89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148142"/>
              </p:ext>
            </p:extLst>
          </p:nvPr>
        </p:nvGraphicFramePr>
        <p:xfrm>
          <a:off x="2261870" y="3644099"/>
          <a:ext cx="4572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3" imgW="1714320" imgH="457200" progId="Equation.3">
                  <p:embed/>
                </p:oleObj>
              </mc:Choice>
              <mc:Fallback>
                <p:oleObj name="Equation" r:id="rId3" imgW="1714320" imgH="457200" progId="Equation.3">
                  <p:embed/>
                  <p:pic>
                    <p:nvPicPr>
                      <p:cNvPr id="1026" name="Object 5">
                        <a:extLst>
                          <a:ext uri="{FF2B5EF4-FFF2-40B4-BE49-F238E27FC236}">
                            <a16:creationId xmlns:a16="http://schemas.microsoft.com/office/drawing/2014/main" id="{87AF72EA-A584-4733-85BE-58490DE19F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1870" y="3644099"/>
                        <a:ext cx="45720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6">
            <a:extLst>
              <a:ext uri="{FF2B5EF4-FFF2-40B4-BE49-F238E27FC236}">
                <a16:creationId xmlns:a16="http://schemas.microsoft.com/office/drawing/2014/main" id="{CA88DB47-6DEF-4B06-845E-233B015D6C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5390" y="456120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620E9FE4-9D89-48B7-9B5E-3B3328134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640" y="4902518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0"/>
              <a:t>window</a:t>
            </a:r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8C133000-5C0C-4810-81C2-24901493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9990" y="344043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6176387-4E4C-4AF6-8FB2-54263E387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790" y="3135630"/>
            <a:ext cx="281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b="0"/>
              <a:t>value of rectangle feature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3B7F2AF-E7FB-4C93-8785-2F0C7B081B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19190" y="4331018"/>
            <a:ext cx="0" cy="328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6A9B8713-A80E-4C31-AC12-16661A96C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190" y="4651693"/>
            <a:ext cx="1479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b="0"/>
              <a:t>parity</a:t>
            </a: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499EDB3E-4210-4C2A-8098-49434144F9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00190" y="4331018"/>
            <a:ext cx="381000" cy="328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24196625-E43B-4695-B25E-1447A97BF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6390" y="4659630"/>
            <a:ext cx="1479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b="0"/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775470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  <p:bldP spid="13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469935"/>
              </p:ext>
            </p:extLst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00F202-A9A9-4343-A9CF-CB88C48D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1166192"/>
            <a:ext cx="9552804" cy="622852"/>
          </a:xfrm>
        </p:spPr>
        <p:txBody>
          <a:bodyPr/>
          <a:lstStyle/>
          <a:p>
            <a:r>
              <a:rPr lang="en-US" sz="4000" b="1" dirty="0"/>
              <a:t>CNN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BA8C3-4929-4BF8-977A-724ECEBD8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569" y="2168769"/>
            <a:ext cx="3927231" cy="3856110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/>
              <a:t>Basic operations in </a:t>
            </a:r>
            <a:r>
              <a:rPr lang="en-US" b="1" dirty="0" err="1"/>
              <a:t>cnn</a:t>
            </a:r>
            <a:r>
              <a:rPr lang="en-US" b="1" dirty="0"/>
              <a:t>:</a:t>
            </a:r>
          </a:p>
          <a:p>
            <a:r>
              <a:rPr lang="en-US" b="1" dirty="0"/>
              <a:t>  1) Convolution</a:t>
            </a:r>
          </a:p>
          <a:p>
            <a:r>
              <a:rPr lang="en-US" b="1" dirty="0"/>
              <a:t>  2) Non Linearity (</a:t>
            </a:r>
            <a:r>
              <a:rPr lang="en-US" b="1" dirty="0" err="1"/>
              <a:t>ReLU</a:t>
            </a:r>
            <a:r>
              <a:rPr lang="en-US" b="1" dirty="0"/>
              <a:t>)</a:t>
            </a:r>
          </a:p>
          <a:p>
            <a:r>
              <a:rPr lang="en-US" b="1" dirty="0"/>
              <a:t>  3) Pooling or Sub Sampling</a:t>
            </a:r>
          </a:p>
          <a:p>
            <a:r>
              <a:rPr lang="en-US" b="1" dirty="0"/>
              <a:t>  4) Classification (Fully Connected Layer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  <a:buSzPct val="150000"/>
            </a:pPr>
            <a:endParaRPr lang="en-US" dirty="0"/>
          </a:p>
          <a:p>
            <a:pPr marL="285750" indent="-285750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4F03F-BFB0-4CB0-8204-080E4D43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38" y="1789044"/>
            <a:ext cx="7620241" cy="42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56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904798"/>
              </p:ext>
            </p:extLst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Grayscale image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filter of size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x 3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‘Convolved Feature’ or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                                                                           ‘Activation Map’       or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                                                                           ‘Feature Map’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00F202-A9A9-4343-A9CF-CB88C48D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1166192"/>
            <a:ext cx="9552804" cy="622852"/>
          </a:xfrm>
        </p:spPr>
        <p:txBody>
          <a:bodyPr/>
          <a:lstStyle/>
          <a:p>
            <a:pPr algn="ctr"/>
            <a:r>
              <a:rPr lang="en-US" sz="4000" b="1" dirty="0"/>
              <a:t>convolution</a:t>
            </a:r>
          </a:p>
        </p:txBody>
      </p:sp>
      <p:pic>
        <p:nvPicPr>
          <p:cNvPr id="3" name="ice_video_20180502-210903">
            <a:hlinkClick r:id="" action="ppaction://media"/>
            <a:extLst>
              <a:ext uri="{FF2B5EF4-FFF2-40B4-BE49-F238E27FC236}">
                <a16:creationId xmlns:a16="http://schemas.microsoft.com/office/drawing/2014/main" id="{A8429C77-B860-494F-BC06-0C74453D0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28153" y="2304456"/>
            <a:ext cx="3581400" cy="200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49BEA-7365-47F7-B281-0A071917B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54" y="2281595"/>
            <a:ext cx="2082201" cy="1965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1D4E1-89FB-47E3-B45C-7DAC53983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127" y="2303945"/>
            <a:ext cx="2177163" cy="194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45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37374"/>
              </p:ext>
            </p:extLst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stands for Rectified Linear Unit and is a non-linear operation. Its output is given by:</a:t>
                      </a:r>
                    </a:p>
                    <a:p>
                      <a:endParaRPr lang="en-US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en-US" sz="2400" dirty="0"/>
                      </a:b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9751ED1-19DB-45BC-9216-7C390E4E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10" y="925830"/>
            <a:ext cx="11028625" cy="662940"/>
          </a:xfrm>
        </p:spPr>
        <p:txBody>
          <a:bodyPr/>
          <a:lstStyle/>
          <a:p>
            <a:r>
              <a:rPr lang="en-US" sz="3600" b="1" dirty="0"/>
              <a:t>Non Linearity (</a:t>
            </a:r>
            <a:r>
              <a:rPr lang="en-US" sz="3600" b="1" dirty="0" err="1"/>
              <a:t>ReLU</a:t>
            </a:r>
            <a:r>
              <a:rPr lang="en-US" sz="3600" b="1" dirty="0"/>
              <a:t>)</a:t>
            </a:r>
            <a:br>
              <a:rPr lang="en-US" sz="3600" b="1" dirty="0"/>
            </a:b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F33E8-E7E9-455D-865E-5D0AE4FE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" y="1869799"/>
            <a:ext cx="569595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2DE48-0DF1-4DF3-906B-E36D34C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15" y="3783102"/>
            <a:ext cx="6719832" cy="26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463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293"/>
              </p:ext>
            </p:extLst>
          </p:nvPr>
        </p:nvGraphicFramePr>
        <p:xfrm>
          <a:off x="344556" y="821635"/>
          <a:ext cx="10994003" cy="119137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94003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5956852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Clr>
                          <a:schemeClr val="tx1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 </a:t>
                      </a:r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reduces the dimensionality of each feature map</a:t>
                      </a:r>
                    </a:p>
                    <a:p>
                      <a:pPr algn="l"/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but retains the most important information</a:t>
                      </a:r>
                    </a:p>
                    <a:p>
                      <a:pPr marL="285750" indent="-285750">
                        <a:buClr>
                          <a:schemeClr val="tx1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endParaRPr lang="en-US" sz="2400" b="1" dirty="0"/>
                    </a:p>
                    <a:p>
                      <a:pPr marL="285750" indent="-285750">
                        <a:buClr>
                          <a:schemeClr val="tx1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dirty="0"/>
                        <a:t>Pooling can be of different types:</a:t>
                      </a:r>
                    </a:p>
                    <a:p>
                      <a:pPr marL="0" indent="0">
                        <a:buClr>
                          <a:schemeClr val="tx1"/>
                        </a:buClr>
                        <a:buSzPct val="120000"/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   Max, Average, Sum etc.   </a:t>
                      </a: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</a:t>
                      </a: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</a:t>
                      </a: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  <a:tr h="5956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5324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9751ED1-19DB-45BC-9216-7C390E4E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821636"/>
            <a:ext cx="10639482" cy="636103"/>
          </a:xfrm>
        </p:spPr>
        <p:txBody>
          <a:bodyPr/>
          <a:lstStyle/>
          <a:p>
            <a:r>
              <a:rPr lang="en-US" sz="3600" b="1" dirty="0"/>
              <a:t>Pooling(maximum)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E84B1-E508-4144-B203-B0765FBA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452" y="1921566"/>
            <a:ext cx="4658073" cy="39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521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31837"/>
              </p:ext>
            </p:extLst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BD0F921-1E7E-4EF4-8447-BB9D6B6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2" y="833121"/>
            <a:ext cx="8263367" cy="527050"/>
          </a:xfrm>
        </p:spPr>
        <p:txBody>
          <a:bodyPr/>
          <a:lstStyle/>
          <a:p>
            <a:r>
              <a:rPr lang="en-US" sz="3600" b="1" dirty="0"/>
              <a:t>Fully Connected Layer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DE5C6-D27D-4DD0-A86A-CF4C232A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565" y="1835483"/>
            <a:ext cx="6563305" cy="418939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lt1"/>
                </a:solidFill>
              </a:rPr>
              <a:t>The term “Fully Connected” implies that every neuron in the previous layer is connected to the neurons of this layer.</a:t>
            </a:r>
            <a:endParaRPr lang="en-US" sz="1900" b="1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900" b="1" dirty="0"/>
              <a:t>It </a:t>
            </a:r>
            <a:r>
              <a:rPr lang="en-US" sz="1800" b="1" dirty="0"/>
              <a:t>uses a </a:t>
            </a:r>
            <a:r>
              <a:rPr lang="en-US" sz="1800" b="1" dirty="0" err="1"/>
              <a:t>softmax</a:t>
            </a:r>
            <a:r>
              <a:rPr lang="en-US" sz="1800" b="1" dirty="0"/>
              <a:t> activation function in the output layer</a:t>
            </a: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b="1" dirty="0"/>
              <a:t>The purpose of the Fully Connected layer is to use these features for classifying the input image into various classes based on the training dataset.</a:t>
            </a:r>
          </a:p>
          <a:p>
            <a:pPr>
              <a:buClr>
                <a:schemeClr val="tx1"/>
              </a:buClr>
              <a:buSzPct val="120000"/>
            </a:pP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59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BD0F921-1E7E-4EF4-8447-BB9D6B6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2" y="0"/>
            <a:ext cx="8263367" cy="2148840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ALGORITHMS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DE5C6-D27D-4DD0-A86A-CF4C232A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565" y="1835483"/>
            <a:ext cx="6563305" cy="418939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buClr>
                <a:schemeClr val="tx1"/>
              </a:buClr>
              <a:buSzPct val="120000"/>
            </a:pPr>
            <a:endParaRPr lang="en-US" sz="19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98701-D695-454D-9C82-A100C6E73C04}"/>
              </a:ext>
            </a:extLst>
          </p:cNvPr>
          <p:cNvSpPr txBox="1"/>
          <p:nvPr/>
        </p:nvSpPr>
        <p:spPr>
          <a:xfrm>
            <a:off x="1322650" y="2555573"/>
            <a:ext cx="7772400" cy="332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3000"/>
              </a:lnSpc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Algorithms</a:t>
            </a:r>
          </a:p>
          <a:p>
            <a:pPr>
              <a:lnSpc>
                <a:spcPct val="93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K-Means</a:t>
            </a:r>
          </a:p>
          <a:p>
            <a:pPr lvl="1">
              <a:lnSpc>
                <a:spcPct val="93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DBSCAN </a:t>
            </a:r>
          </a:p>
          <a:p>
            <a:pPr>
              <a:lnSpc>
                <a:spcPct val="93000"/>
              </a:lnSpc>
              <a:buFont typeface="Wingdings" charset="2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3000"/>
              </a:lnSpc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Algorithms</a:t>
            </a:r>
          </a:p>
          <a:p>
            <a:pPr lvl="1">
              <a:lnSpc>
                <a:spcPct val="93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Agglomerative Clustering</a:t>
            </a:r>
          </a:p>
          <a:p>
            <a:pPr lvl="1">
              <a:lnSpc>
                <a:spcPct val="93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672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BD0F921-1E7E-4EF4-8447-BB9D6B6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923803"/>
            <a:ext cx="9235440" cy="720090"/>
          </a:xfrm>
        </p:spPr>
        <p:txBody>
          <a:bodyPr/>
          <a:lstStyle/>
          <a:p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Partitional clustering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DE5C6-D27D-4DD0-A86A-CF4C232A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565" y="1835483"/>
            <a:ext cx="7889185" cy="192498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>
              <a:buClr>
                <a:schemeClr val="tx1"/>
              </a:buClr>
              <a:buSzPct val="120000"/>
            </a:pPr>
            <a:endParaRPr lang="en-US" sz="19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E6E19-5CDC-43E4-B67C-6E8E5F3CEDBA}"/>
              </a:ext>
            </a:extLst>
          </p:cNvPr>
          <p:cNvSpPr txBox="1"/>
          <p:nvPr/>
        </p:nvSpPr>
        <p:spPr>
          <a:xfrm>
            <a:off x="304800" y="1066800"/>
            <a:ext cx="7696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000" dirty="0"/>
              <a:t>Prototype based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 of vector 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 </a:t>
            </a:r>
            <a:r>
              <a:rPr lang="en-US" sz="2000" i="1" dirty="0"/>
              <a:t>k</a:t>
            </a:r>
            <a:r>
              <a:rPr lang="en-US" sz="2000" dirty="0"/>
              <a:t>-means clustering aims to partition  </a:t>
            </a:r>
            <a:r>
              <a:rPr lang="en-US" sz="2000" i="1" dirty="0"/>
              <a:t>n</a:t>
            </a:r>
            <a:r>
              <a:rPr lang="en-US" sz="2000" dirty="0"/>
              <a:t>  observations into  </a:t>
            </a:r>
            <a:r>
              <a:rPr lang="en-US" sz="2000" i="1" dirty="0"/>
              <a:t>k  </a:t>
            </a:r>
            <a:r>
              <a:rPr lang="en-US" sz="2000" dirty="0"/>
              <a:t>clusters in which each observation belongs to the cluster with the nearest mean, serving as a prototype of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problem is computationally difficult (NP-hard); however, there are efficient heuristic algorithms that are commonly employed and converge quickly to a local optimum.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6E8DD7-0C49-47AF-953D-FB2092A44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3349919"/>
            <a:ext cx="3482340" cy="30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3328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29941"/>
              </p:ext>
            </p:extLst>
          </p:nvPr>
        </p:nvGraphicFramePr>
        <p:xfrm>
          <a:off x="344557" y="357809"/>
          <a:ext cx="11449878" cy="630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altLang="en-US" sz="2400" dirty="0"/>
                        <a:t>Density based Clustering (Maximal Set of Density Connected Points)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altLang="en-US" sz="2400" dirty="0"/>
                        <a:t>DBSCAN is very sensitive to clustering parameters </a:t>
                      </a:r>
                      <a:r>
                        <a:rPr lang="en-GB" altLang="en-US" sz="2400" dirty="0" err="1"/>
                        <a:t>MinPoints</a:t>
                      </a:r>
                      <a:r>
                        <a:rPr lang="en-GB" altLang="en-US" sz="2400" dirty="0"/>
                        <a:t> (Min Neighbourhood Points) and EPS (Images Next)</a:t>
                      </a:r>
                      <a:r>
                        <a:rPr lang="ar-SA" altLang="en-US" sz="2400" dirty="0">
                          <a:cs typeface="Arial" charset="0"/>
                        </a:rPr>
                        <a:t>‏</a:t>
                      </a:r>
                      <a:endParaRPr lang="en-US" altLang="en-US" sz="2400" dirty="0">
                        <a:cs typeface="Arial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Given a set of points in some space, it groups together points that are closely packed together (points with many nearby neighbors), marking as outliers points that lie alone in low-density regions (whose nearest neighbors are too far away)</a:t>
                      </a: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BD0F921-1E7E-4EF4-8447-BB9D6B6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2" y="311426"/>
            <a:ext cx="8731998" cy="1524057"/>
          </a:xfrm>
        </p:spPr>
        <p:txBody>
          <a:bodyPr/>
          <a:lstStyle/>
          <a:p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DE5C6-D27D-4DD0-A86A-CF4C232A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565" y="1383031"/>
            <a:ext cx="7889185" cy="237744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20000"/>
            </a:pPr>
            <a:endParaRPr lang="en-US" sz="1900" b="1" dirty="0"/>
          </a:p>
          <a:p>
            <a:pPr>
              <a:buClr>
                <a:schemeClr val="tx1"/>
              </a:buClr>
              <a:buSzPct val="120000"/>
            </a:pPr>
            <a:endParaRPr lang="en-US" sz="19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96A4E-33E6-4044-AEB1-D223E89E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3669054"/>
            <a:ext cx="4114800" cy="29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973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276965"/>
              </p:ext>
            </p:extLst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800" dirty="0"/>
                        <a:t>Starting with one point (singleton) clusters and recursively merging two or more most similar clusters to one "parent" cluster until the termination criterion is reached.</a:t>
                      </a:r>
                    </a:p>
                    <a:p>
                      <a:endParaRPr lang="en-US" alt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This is a "bottom up" approach: each observation starts in its own cluster, and pairs of clusters are merged as one moves up the hierarchy.</a:t>
                      </a:r>
                      <a:endParaRPr lang="en-US" altLang="en-US" sz="18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Raw data                                                          Traditional Representation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BD0F921-1E7E-4EF4-8447-BB9D6B6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2" y="833120"/>
            <a:ext cx="8731998" cy="721359"/>
          </a:xfrm>
        </p:spPr>
        <p:txBody>
          <a:bodyPr/>
          <a:lstStyle/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Agglomerative Hierarchical Clustering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DE5C6-D27D-4DD0-A86A-CF4C232A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565" y="1835483"/>
            <a:ext cx="7889185" cy="192498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>
              <a:buClr>
                <a:schemeClr val="tx1"/>
              </a:buClr>
              <a:buSzPct val="120000"/>
            </a:pPr>
            <a:endParaRPr lang="en-US" sz="19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73942-0558-4DB3-A8F5-1920FED3D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1" y="3032153"/>
            <a:ext cx="2381250" cy="2390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EC746-3FA0-4615-9A13-76564C79C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51" y="2797976"/>
            <a:ext cx="39814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801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750182"/>
              </p:ext>
            </p:extLst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4446D9B-7EDD-4B16-BB0F-35A99439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622853"/>
            <a:ext cx="8825657" cy="901148"/>
          </a:xfrm>
        </p:spPr>
        <p:txBody>
          <a:bodyPr>
            <a:normAutofit/>
          </a:bodyPr>
          <a:lstStyle/>
          <a:p>
            <a:r>
              <a:rPr lang="en-US" sz="4000" b="1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6D140-DB1C-462D-BF4A-40594333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1524001"/>
            <a:ext cx="11307753" cy="48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4409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BD0F921-1E7E-4EF4-8447-BB9D6B6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2" y="833121"/>
            <a:ext cx="8731998" cy="527050"/>
          </a:xfrm>
        </p:spPr>
        <p:txBody>
          <a:bodyPr/>
          <a:lstStyle/>
          <a:p>
            <a:r>
              <a:rPr lang="en-US" sz="3600" b="1" dirty="0"/>
              <a:t>T-SNE(</a:t>
            </a:r>
            <a:r>
              <a:rPr lang="en-US" b="1" dirty="0"/>
              <a:t>t-Distributed Stochastic Neighbor Embedding)</a:t>
            </a:r>
            <a:endParaRPr lang="en-US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DE5C6-D27D-4DD0-A86A-CF4C232A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565" y="1835483"/>
            <a:ext cx="7889185" cy="192498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/>
              <a:t> If We are given a collection of N high-dimensional objects x1; :::</a:t>
            </a:r>
            <a:r>
              <a:rPr lang="en-US" b="1" dirty="0" err="1"/>
              <a:t>xN</a:t>
            </a:r>
            <a:endParaRPr lang="en-US" b="1" dirty="0"/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/>
              <a:t> How can we get a feel for how these objects are arranged in the data space</a:t>
            </a:r>
            <a:r>
              <a:rPr lang="en-US" sz="2000" b="1" dirty="0">
                <a:solidFill>
                  <a:schemeClr val="lt1"/>
                </a:solidFill>
              </a:rPr>
              <a:t>??</a:t>
            </a:r>
          </a:p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/>
              <a:t>(t-SNE) is a technique which is used for  dimensionality reduction and is particularly well suited for the visualization of high-dimensional datasets.</a:t>
            </a:r>
            <a:endParaRPr lang="en-US" sz="1900" b="1" dirty="0"/>
          </a:p>
          <a:p>
            <a:pPr>
              <a:buClr>
                <a:schemeClr val="tx1"/>
              </a:buClr>
              <a:buSzPct val="120000"/>
            </a:pP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166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BD0F921-1E7E-4EF4-8447-BB9D6B6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2" y="833121"/>
            <a:ext cx="8731998" cy="527050"/>
          </a:xfrm>
        </p:spPr>
        <p:txBody>
          <a:bodyPr/>
          <a:lstStyle/>
          <a:p>
            <a:r>
              <a:rPr lang="en-US" sz="3600" b="1" dirty="0"/>
              <a:t>T-SNE Results(3D)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DE5C6-D27D-4DD0-A86A-CF4C232A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565" y="1835483"/>
            <a:ext cx="7889185" cy="192498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>
              <a:buClr>
                <a:schemeClr val="tx1"/>
              </a:buClr>
              <a:buSzPct val="120000"/>
            </a:pPr>
            <a:endParaRPr lang="en-US" sz="1900" dirty="0"/>
          </a:p>
          <a:p>
            <a:endParaRPr lang="en-US" dirty="0"/>
          </a:p>
        </p:txBody>
      </p:sp>
      <p:pic>
        <p:nvPicPr>
          <p:cNvPr id="3" name="tSNE">
            <a:hlinkClick r:id="" action="ppaction://media"/>
            <a:extLst>
              <a:ext uri="{FF2B5EF4-FFF2-40B4-BE49-F238E27FC236}">
                <a16:creationId xmlns:a16="http://schemas.microsoft.com/office/drawing/2014/main" id="{FD91178F-3D31-408D-9B9A-5C9713B21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1563414"/>
            <a:ext cx="11302613" cy="48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24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BD0F921-1E7E-4EF4-8447-BB9D6B6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2" y="833121"/>
            <a:ext cx="8731998" cy="527050"/>
          </a:xfrm>
        </p:spPr>
        <p:txBody>
          <a:bodyPr/>
          <a:lstStyle/>
          <a:p>
            <a:r>
              <a:rPr lang="en-US" sz="3600" b="1" dirty="0"/>
              <a:t>T-SNE Results(2D)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DE5C6-D27D-4DD0-A86A-CF4C232A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565" y="1835483"/>
            <a:ext cx="7889185" cy="192498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>
              <a:buClr>
                <a:schemeClr val="tx1"/>
              </a:buClr>
              <a:buSzPct val="120000"/>
            </a:pPr>
            <a:endParaRPr lang="en-US" sz="19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85F54-242B-43E2-90C1-FD768489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172" y="1510029"/>
            <a:ext cx="48672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6956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372400"/>
              </p:ext>
            </p:extLst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473CC8-A7D0-4E5A-976A-CBB33D74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1072F-7EB0-41A8-B549-5CD12E22D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58" y="1853248"/>
            <a:ext cx="11201332" cy="439515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50000"/>
              <a:buNone/>
            </a:pPr>
            <a:r>
              <a:rPr lang="en-US" dirty="0"/>
              <a:t>[1] </a:t>
            </a:r>
            <a:r>
              <a:rPr lang="en-US" dirty="0" err="1"/>
              <a:t>Schroff</a:t>
            </a:r>
            <a:r>
              <a:rPr lang="en-US" dirty="0"/>
              <a:t>, F., </a:t>
            </a:r>
            <a:r>
              <a:rPr lang="en-US" dirty="0" err="1"/>
              <a:t>Kalenichenko</a:t>
            </a:r>
            <a:r>
              <a:rPr lang="en-US" dirty="0"/>
              <a:t>, D., &amp; </a:t>
            </a:r>
            <a:r>
              <a:rPr lang="en-US" dirty="0" err="1"/>
              <a:t>Philbin</a:t>
            </a:r>
            <a:r>
              <a:rPr lang="en-US" dirty="0"/>
              <a:t>, J. (2015). </a:t>
            </a:r>
            <a:r>
              <a:rPr lang="en-US" dirty="0" err="1"/>
              <a:t>Facenet</a:t>
            </a:r>
            <a:r>
              <a:rPr lang="en-US" dirty="0"/>
              <a:t>: A unified embedding for face recognition and clustering. In </a:t>
            </a:r>
            <a:r>
              <a:rPr lang="en-US" i="1" dirty="0"/>
              <a:t>Proceedings of the IEEE conference on computer vision and pattern recognition</a:t>
            </a:r>
            <a:r>
              <a:rPr lang="en-US" dirty="0"/>
              <a:t> (pp. 815-823).</a:t>
            </a:r>
          </a:p>
          <a:p>
            <a:pPr marL="0" indent="0">
              <a:buClr>
                <a:schemeClr val="tx1"/>
              </a:buClr>
              <a:buSzPct val="150000"/>
              <a:buNone/>
            </a:pPr>
            <a:r>
              <a:rPr lang="en-US" dirty="0"/>
              <a:t>[2] </a:t>
            </a:r>
            <a:r>
              <a:rPr lang="en-US" dirty="0">
                <a:hlinkClick r:id="rId2"/>
              </a:rPr>
              <a:t>https://github.com/davidsandberg/facenet/wiki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[3] M. D. </a:t>
            </a:r>
            <a:r>
              <a:rPr lang="en-US" dirty="0" err="1"/>
              <a:t>Zeiler</a:t>
            </a:r>
            <a:r>
              <a:rPr lang="en-US" dirty="0"/>
              <a:t> and R. Fergus. Visualizing and understanding convolutional networks. </a:t>
            </a:r>
            <a:r>
              <a:rPr lang="en-US" dirty="0" err="1"/>
              <a:t>CoRR</a:t>
            </a:r>
            <a:r>
              <a:rPr lang="en-US" dirty="0"/>
              <a:t>, abs/1311.2901, 2013. 2, 3,4, 6.</a:t>
            </a:r>
          </a:p>
          <a:p>
            <a:pPr marL="0" indent="0">
              <a:buNone/>
            </a:pPr>
            <a:r>
              <a:rPr lang="en-US" dirty="0"/>
              <a:t>[4] C. </a:t>
            </a:r>
            <a:r>
              <a:rPr lang="en-US" dirty="0" err="1"/>
              <a:t>Szegedy</a:t>
            </a:r>
            <a:r>
              <a:rPr lang="en-US" dirty="0"/>
              <a:t>, W. Liu, Y. Jia, P. </a:t>
            </a:r>
            <a:r>
              <a:rPr lang="en-US" dirty="0" err="1"/>
              <a:t>Sermanet</a:t>
            </a:r>
            <a:r>
              <a:rPr lang="en-US" dirty="0"/>
              <a:t>, S. </a:t>
            </a:r>
            <a:r>
              <a:rPr lang="en-US" dirty="0" err="1"/>
              <a:t>Reed,D</a:t>
            </a:r>
            <a:r>
              <a:rPr lang="en-US" dirty="0"/>
              <a:t>. </a:t>
            </a:r>
            <a:r>
              <a:rPr lang="en-US" dirty="0" err="1"/>
              <a:t>Anguelov</a:t>
            </a:r>
            <a:r>
              <a:rPr lang="en-US" dirty="0"/>
              <a:t>, D. Erhan, V. </a:t>
            </a:r>
            <a:r>
              <a:rPr lang="en-US" dirty="0" err="1"/>
              <a:t>Vanhoucke</a:t>
            </a:r>
            <a:r>
              <a:rPr lang="en-US" dirty="0"/>
              <a:t>, and A. </a:t>
            </a:r>
            <a:r>
              <a:rPr lang="en-US" dirty="0" err="1"/>
              <a:t>Rabinovich</a:t>
            </a:r>
            <a:r>
              <a:rPr lang="en-US" dirty="0"/>
              <a:t>. Going deeper with convolutions. </a:t>
            </a:r>
            <a:r>
              <a:rPr lang="en-US" dirty="0" err="1"/>
              <a:t>CoRR</a:t>
            </a:r>
            <a:r>
              <a:rPr lang="en-US" dirty="0"/>
              <a:t>, abs/1409.4842,2014. 2, 3, 4, 5, 6, 10.</a:t>
            </a:r>
          </a:p>
          <a:p>
            <a:pPr marL="0" indent="0">
              <a:buNone/>
            </a:pPr>
            <a:r>
              <a:rPr lang="en-US" dirty="0"/>
              <a:t>[5] D. Chen, S. Ren, Y. Wei, X. Cao, and J. Sun. </a:t>
            </a:r>
            <a:r>
              <a:rPr lang="en-US"/>
              <a:t>Joint cascade face </a:t>
            </a:r>
            <a:r>
              <a:rPr lang="en-US" dirty="0"/>
              <a:t>detection and alignment. In Proc. ECCV, 2014. 7</a:t>
            </a:r>
          </a:p>
        </p:txBody>
      </p:sp>
    </p:spTree>
    <p:extLst>
      <p:ext uri="{BB962C8B-B14F-4D97-AF65-F5344CB8AC3E}">
        <p14:creationId xmlns:p14="http://schemas.microsoft.com/office/powerpoint/2010/main" val="139601174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772786"/>
              </p:ext>
            </p:extLst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67A39D-3275-413D-AB01-6648B98E7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014330"/>
            <a:ext cx="10830272" cy="1656522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sz="6600" b="1" dirty="0"/>
              <a:t>Thank you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3D7BB1-5C45-4A54-B6D1-1268889E6165}"/>
              </a:ext>
            </a:extLst>
          </p:cNvPr>
          <p:cNvCxnSpPr/>
          <p:nvPr/>
        </p:nvCxnSpPr>
        <p:spPr>
          <a:xfrm>
            <a:off x="1166191" y="3935896"/>
            <a:ext cx="9780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03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/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4446D9B-7EDD-4B16-BB0F-35A99439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622853"/>
            <a:ext cx="8825657" cy="901148"/>
          </a:xfrm>
        </p:spPr>
        <p:txBody>
          <a:bodyPr>
            <a:normAutofit/>
          </a:bodyPr>
          <a:lstStyle/>
          <a:p>
            <a:r>
              <a:rPr lang="en-US" sz="4000" b="1" dirty="0"/>
              <a:t>TRAINING(LEARNING) of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D8C02-8D10-4600-A895-A535C13F4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6" y="1524001"/>
            <a:ext cx="5177264" cy="4337036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• </a:t>
            </a:r>
            <a:r>
              <a:rPr lang="en-US" sz="1800" b="1" dirty="0"/>
              <a:t>Residual n/w of Google(Std. n/w) </a:t>
            </a:r>
          </a:p>
          <a:p>
            <a:r>
              <a:rPr lang="en-US" sz="1800" b="1" dirty="0"/>
              <a:t>•AWS(cloud computing Service) </a:t>
            </a:r>
          </a:p>
          <a:p>
            <a:r>
              <a:rPr lang="en-US" sz="1800" b="1" dirty="0"/>
              <a:t>• Provide virtual environment to  run </a:t>
            </a:r>
            <a:r>
              <a:rPr lang="en-US" sz="1800" b="1" dirty="0" err="1"/>
              <a:t>linux</a:t>
            </a:r>
            <a:endParaRPr lang="en-US" sz="1800" b="1" dirty="0"/>
          </a:p>
          <a:p>
            <a:r>
              <a:rPr lang="en-US" sz="1800" b="1" dirty="0"/>
              <a:t>• Based on NVIDIA ‘S  k80 GPU</a:t>
            </a:r>
          </a:p>
          <a:p>
            <a:r>
              <a:rPr lang="en-US" sz="1800" b="1" dirty="0"/>
              <a:t>• Costs $.98/</a:t>
            </a:r>
            <a:r>
              <a:rPr lang="en-US" sz="1800" b="1" dirty="0" err="1"/>
              <a:t>hr</a:t>
            </a:r>
            <a:endParaRPr lang="en-US" sz="1800" b="1" dirty="0"/>
          </a:p>
          <a:p>
            <a:r>
              <a:rPr lang="en-US" sz="1800" b="1" dirty="0"/>
              <a:t>• processors </a:t>
            </a:r>
            <a:r>
              <a:rPr lang="en-US" sz="1800" b="1"/>
              <a:t>2 </a:t>
            </a:r>
            <a:r>
              <a:rPr lang="en-US" sz="1800" b="1">
                <a:solidFill>
                  <a:schemeClr val="lt1"/>
                </a:solidFill>
              </a:rPr>
              <a:t>x </a:t>
            </a:r>
            <a:r>
              <a:rPr lang="en-US" sz="1800" b="1"/>
              <a:t>2496 </a:t>
            </a:r>
            <a:endParaRPr lang="en-US" sz="1800" b="1" dirty="0"/>
          </a:p>
          <a:p>
            <a:r>
              <a:rPr lang="en-US" sz="1800" b="1" dirty="0"/>
              <a:t>• VRAM(video RAM) 24GB</a:t>
            </a:r>
          </a:p>
          <a:p>
            <a:r>
              <a:rPr lang="en-US" sz="1800" b="1" dirty="0"/>
              <a:t>• memory clock 5 GHz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255632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665663"/>
              </p:ext>
            </p:extLst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00F202-A9A9-4343-A9CF-CB88C48D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97230"/>
            <a:ext cx="10961370" cy="822960"/>
          </a:xfrm>
        </p:spPr>
        <p:txBody>
          <a:bodyPr/>
          <a:lstStyle/>
          <a:p>
            <a:r>
              <a:rPr lang="en-US" sz="4000" b="1" dirty="0"/>
              <a:t>                          Model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D75FE-3050-4841-917D-BDE38088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" y="2099040"/>
            <a:ext cx="11087101" cy="42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9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88307"/>
              </p:ext>
            </p:extLst>
          </p:nvPr>
        </p:nvGraphicFramePr>
        <p:xfrm>
          <a:off x="344557" y="357809"/>
          <a:ext cx="11449878" cy="630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b="0" dirty="0"/>
                        <a:t>     “Rectangle filters”</a:t>
                      </a: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eaLnBrk="1" hangingPunct="1">
                        <a:spcBef>
                          <a:spcPct val="50000"/>
                        </a:spcBef>
                      </a:pPr>
                      <a:r>
                        <a:rPr lang="en-US" altLang="en-US" sz="2400" b="0" i="1" dirty="0"/>
                        <a:t>   Value =  </a:t>
                      </a:r>
                    </a:p>
                    <a:p>
                      <a:pPr eaLnBrk="1" hangingPunct="1">
                        <a:spcBef>
                          <a:spcPct val="50000"/>
                        </a:spcBef>
                      </a:pPr>
                      <a:r>
                        <a:rPr lang="en-US" altLang="en-US" sz="2400" b="0" i="1" dirty="0"/>
                        <a:t>   ∑ (pixels in white area) – </a:t>
                      </a:r>
                      <a:br>
                        <a:rPr lang="en-US" altLang="en-US" sz="2400" b="0" i="1" dirty="0"/>
                      </a:br>
                      <a:r>
                        <a:rPr lang="en-US" altLang="en-US" sz="2400" b="0" i="1" dirty="0"/>
                        <a:t>   ∑ (pixels in black area)</a:t>
                      </a: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00F202-A9A9-4343-A9CF-CB88C48D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97230"/>
            <a:ext cx="10961370" cy="822960"/>
          </a:xfrm>
        </p:spPr>
        <p:txBody>
          <a:bodyPr/>
          <a:lstStyle/>
          <a:p>
            <a:r>
              <a:rPr lang="en-US" altLang="en-US" sz="4000" b="1" dirty="0"/>
              <a:t>The Viola/Jones Face Detector</a:t>
            </a:r>
            <a:endParaRPr lang="en-US" sz="4000" b="1" dirty="0"/>
          </a:p>
        </p:txBody>
      </p:sp>
      <p:pic>
        <p:nvPicPr>
          <p:cNvPr id="7" name="Picture 4" descr="features">
            <a:extLst>
              <a:ext uri="{FF2B5EF4-FFF2-40B4-BE49-F238E27FC236}">
                <a16:creationId xmlns:a16="http://schemas.microsoft.com/office/drawing/2014/main" id="{36B7EA96-E89E-41D9-9774-94AE7E7E1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40" y="2133600"/>
            <a:ext cx="34290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query">
            <a:extLst>
              <a:ext uri="{FF2B5EF4-FFF2-40B4-BE49-F238E27FC236}">
                <a16:creationId xmlns:a16="http://schemas.microsoft.com/office/drawing/2014/main" id="{0A28933E-7CCF-49A7-A8A9-CFC5CF1A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40" y="2133600"/>
            <a:ext cx="1600200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5093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00F202-A9A9-4343-A9CF-CB88C48D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97230"/>
            <a:ext cx="10961370" cy="822960"/>
          </a:xfrm>
        </p:spPr>
        <p:txBody>
          <a:bodyPr/>
          <a:lstStyle/>
          <a:p>
            <a:r>
              <a:rPr lang="en-US" sz="4000" b="1" dirty="0"/>
              <a:t>                         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835AA7-EF1E-4F49-A33C-389DBAD23681}"/>
              </a:ext>
            </a:extLst>
          </p:cNvPr>
          <p:cNvSpPr txBox="1">
            <a:spLocks/>
          </p:cNvSpPr>
          <p:nvPr/>
        </p:nvSpPr>
        <p:spPr>
          <a:xfrm>
            <a:off x="68580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b="1" dirty="0"/>
              <a:t>Computing the integral image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AAF71A-32AD-43F6-AD03-6AA1A4803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648200"/>
            <a:ext cx="7772400" cy="1371600"/>
          </a:xfrm>
        </p:spPr>
        <p:txBody>
          <a:bodyPr/>
          <a:lstStyle/>
          <a:p>
            <a:pPr>
              <a:buFontTx/>
              <a:buNone/>
            </a:pPr>
            <a:r>
              <a:rPr lang="es-ES" altLang="en-US"/>
              <a:t>Cumulative row sum: s(x, y) = s(x–1, y) + i(x, y) </a:t>
            </a:r>
          </a:p>
          <a:p>
            <a:pPr>
              <a:buFontTx/>
              <a:buNone/>
            </a:pPr>
            <a:r>
              <a:rPr lang="es-ES" altLang="en-US"/>
              <a:t>Integral image: ii(x, y) = ii(x, y−1) + s(x, y)</a:t>
            </a:r>
            <a:endParaRPr lang="en-US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A867D1C-0C80-4918-8A61-2DDA09FE4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43000"/>
            <a:ext cx="6172200" cy="3352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14513E7-5675-4149-BC71-9A0F851C7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43000"/>
            <a:ext cx="3200400" cy="17526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59FE2A6-B40D-4967-A8C4-51F08E321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895600"/>
            <a:ext cx="2743200" cy="4572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FC48BBC-2AD3-4710-8124-718CA6D9E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895600"/>
            <a:ext cx="457200" cy="4572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3FB40-C939-4D5D-A9EE-F5FF4594F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0" y="2362200"/>
            <a:ext cx="134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/>
              <a:t>ii(x, y-1)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2AEF1-AB3D-477C-948D-13DFC3243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013" y="2890838"/>
            <a:ext cx="13477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s(x-1, y)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D53095E3-AA78-411A-9AF0-888FE99E5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500438"/>
            <a:ext cx="987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i(x, y)</a:t>
            </a:r>
          </a:p>
        </p:txBody>
      </p:sp>
      <p:cxnSp>
        <p:nvCxnSpPr>
          <p:cNvPr id="16" name="Straight Arrow Connector 17">
            <a:extLst>
              <a:ext uri="{FF2B5EF4-FFF2-40B4-BE49-F238E27FC236}">
                <a16:creationId xmlns:a16="http://schemas.microsoft.com/office/drawing/2014/main" id="{CAA0EC96-AFE1-4F30-AD0A-AE36BD62D9D8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rot="10800000">
            <a:off x="4343400" y="3124200"/>
            <a:ext cx="914400" cy="6080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090CB-2A0A-4260-B732-D91395212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661025"/>
            <a:ext cx="76962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  <a:p>
            <a:r>
              <a:rPr lang="en-US" altLang="en-US" sz="2800" b="0"/>
              <a:t>MATLAB: ii = cumsum(cumsum(double(i)), 2);</a:t>
            </a:r>
          </a:p>
        </p:txBody>
      </p:sp>
    </p:spTree>
    <p:extLst>
      <p:ext uri="{BB962C8B-B14F-4D97-AF65-F5344CB8AC3E}">
        <p14:creationId xmlns:p14="http://schemas.microsoft.com/office/powerpoint/2010/main" val="2594317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00F202-A9A9-4343-A9CF-CB88C48D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97230"/>
            <a:ext cx="10961370" cy="822960"/>
          </a:xfrm>
        </p:spPr>
        <p:txBody>
          <a:bodyPr/>
          <a:lstStyle/>
          <a:p>
            <a:r>
              <a:rPr lang="en-US" sz="4000" b="1" dirty="0"/>
              <a:t> Example</a:t>
            </a:r>
          </a:p>
        </p:txBody>
      </p:sp>
      <p:pic>
        <p:nvPicPr>
          <p:cNvPr id="7" name="Picture 4" descr="terminator3_poster">
            <a:extLst>
              <a:ext uri="{FF2B5EF4-FFF2-40B4-BE49-F238E27FC236}">
                <a16:creationId xmlns:a16="http://schemas.microsoft.com/office/drawing/2014/main" id="{056D2FFC-590C-4A8C-A558-A8DC635D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7" b="26889"/>
          <a:stretch>
            <a:fillRect/>
          </a:stretch>
        </p:blipFill>
        <p:spPr bwMode="auto">
          <a:xfrm>
            <a:off x="1965325" y="2620010"/>
            <a:ext cx="3262313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ED81AE2-4606-4E41-A29C-25BE4F76D466}"/>
              </a:ext>
            </a:extLst>
          </p:cNvPr>
          <p:cNvGrpSpPr>
            <a:grpSpLocks/>
          </p:cNvGrpSpPr>
          <p:nvPr/>
        </p:nvGrpSpPr>
        <p:grpSpPr bwMode="auto">
          <a:xfrm>
            <a:off x="2846388" y="3794760"/>
            <a:ext cx="1652587" cy="1028700"/>
            <a:chOff x="144" y="1296"/>
            <a:chExt cx="864" cy="864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A5AB8CDE-7E58-484D-810D-1149E1B0A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296"/>
              <a:ext cx="864" cy="432"/>
            </a:xfrm>
            <a:prstGeom prst="rect">
              <a:avLst/>
            </a:prstGeom>
            <a:solidFill>
              <a:srgbClr val="000000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5A44FD7B-3E24-4E2F-A372-B54B66CEA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728"/>
              <a:ext cx="864" cy="432"/>
            </a:xfrm>
            <a:prstGeom prst="rect">
              <a:avLst/>
            </a:prstGeom>
            <a:solidFill>
              <a:srgbClr val="FFFFFF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BECEE1-A8A8-4D43-ACA5-260BC064DAD9}"/>
              </a:ext>
            </a:extLst>
          </p:cNvPr>
          <p:cNvGrpSpPr>
            <a:grpSpLocks/>
          </p:cNvGrpSpPr>
          <p:nvPr/>
        </p:nvGrpSpPr>
        <p:grpSpPr bwMode="auto">
          <a:xfrm>
            <a:off x="7375525" y="3759835"/>
            <a:ext cx="1652588" cy="1027113"/>
            <a:chOff x="144" y="1296"/>
            <a:chExt cx="864" cy="8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A50B48-1EF4-49EC-AEB5-53927670B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296"/>
              <a:ext cx="864" cy="432"/>
            </a:xfrm>
            <a:prstGeom prst="rect">
              <a:avLst/>
            </a:prstGeom>
            <a:solidFill>
              <a:srgbClr val="000000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0F764B-0370-4F46-B6F0-C565EDBBD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728"/>
              <a:ext cx="864" cy="432"/>
            </a:xfrm>
            <a:prstGeom prst="rect">
              <a:avLst/>
            </a:prstGeom>
            <a:solidFill>
              <a:srgbClr val="FFFFFF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" name="Text Box 13">
            <a:extLst>
              <a:ext uri="{FF2B5EF4-FFF2-40B4-BE49-F238E27FC236}">
                <a16:creationId xmlns:a16="http://schemas.microsoft.com/office/drawing/2014/main" id="{55F25A95-4FF4-4472-AA20-6919933CB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3447098"/>
            <a:ext cx="882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66D33EE8-D608-4DFE-B36B-925E52273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488" y="3428048"/>
            <a:ext cx="882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0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6A241DED-500B-46C3-A2EE-C885D5A4F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0" y="3890010"/>
            <a:ext cx="881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0">
                <a:solidFill>
                  <a:schemeClr val="bg1"/>
                </a:solidFill>
              </a:rPr>
              <a:t>+2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8A821788-A8AD-496B-AFAF-3E0B524F9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4423410"/>
            <a:ext cx="882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AE7044AB-B781-49DB-9A91-318435DA2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1925" y="3904298"/>
            <a:ext cx="881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5CE13330-626B-4968-A329-C59BC4E9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488" y="4420235"/>
            <a:ext cx="882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0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D623C243-8AF0-45D2-87C7-A2951015B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2612073"/>
            <a:ext cx="15414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b="0">
                <a:solidFill>
                  <a:schemeClr val="bg1"/>
                </a:solidFill>
              </a:rPr>
              <a:t>Integral Image</a:t>
            </a:r>
          </a:p>
        </p:txBody>
      </p:sp>
      <p:sp>
        <p:nvSpPr>
          <p:cNvPr id="21" name="AutoShape 34">
            <a:extLst>
              <a:ext uri="{FF2B5EF4-FFF2-40B4-BE49-F238E27FC236}">
                <a16:creationId xmlns:a16="http://schemas.microsoft.com/office/drawing/2014/main" id="{67958E20-CC2F-4F98-8C79-2913A6932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3890010"/>
            <a:ext cx="685800" cy="609600"/>
          </a:xfrm>
          <a:prstGeom prst="rightArrow">
            <a:avLst>
              <a:gd name="adj1" fmla="val 50000"/>
              <a:gd name="adj2" fmla="val 2812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645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557" y="357809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00F202-A9A9-4343-A9CF-CB88C48D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97230"/>
            <a:ext cx="10961370" cy="822960"/>
          </a:xfrm>
        </p:spPr>
        <p:txBody>
          <a:bodyPr/>
          <a:lstStyle/>
          <a:p>
            <a:r>
              <a:rPr lang="en-US" sz="4000" b="1" dirty="0"/>
              <a:t>                          Model 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35EFD-B7FD-49D4-B1E3-08F469A671F2}"/>
              </a:ext>
            </a:extLst>
          </p:cNvPr>
          <p:cNvSpPr/>
          <p:nvPr/>
        </p:nvSpPr>
        <p:spPr>
          <a:xfrm>
            <a:off x="514350" y="1859340"/>
            <a:ext cx="86296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Boosting is a classification scheme that works by combining </a:t>
            </a:r>
            <a:r>
              <a:rPr lang="en-US" altLang="en-US" b="1" i="1" dirty="0"/>
              <a:t>weak learners </a:t>
            </a:r>
            <a:r>
              <a:rPr lang="en-US" altLang="en-US" b="1" dirty="0"/>
              <a:t>into a more accurate ensemble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A weak learner need only do better than chance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Training consists of multiple </a:t>
            </a:r>
            <a:r>
              <a:rPr lang="en-US" altLang="en-US" b="1" i="1" dirty="0"/>
              <a:t>boosting rounds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During each boosting round, we select a weak learner that does well on examples that were hard for the previous weak learners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“Hardness” is captured by weights attached to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6302695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6E153-74DD-4FE1-8FF6-9790C22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554201"/>
              </p:ext>
            </p:extLst>
          </p:nvPr>
        </p:nvGraphicFramePr>
        <p:xfrm>
          <a:off x="227772" y="334617"/>
          <a:ext cx="11449878" cy="61887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9878">
                  <a:extLst>
                    <a:ext uri="{9D8B030D-6E8A-4147-A177-3AD203B41FA5}">
                      <a16:colId xmlns:a16="http://schemas.microsoft.com/office/drawing/2014/main" val="2387003205"/>
                    </a:ext>
                  </a:extLst>
                </a:gridCol>
              </a:tblGrid>
              <a:tr h="6188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/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745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00F202-A9A9-4343-A9CF-CB88C48D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97230"/>
            <a:ext cx="10961370" cy="822960"/>
          </a:xfrm>
        </p:spPr>
        <p:txBody>
          <a:bodyPr/>
          <a:lstStyle/>
          <a:p>
            <a:r>
              <a:rPr lang="en-US" sz="4000" b="1" dirty="0"/>
              <a:t>                      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5BE7B9E-4A49-4E59-AC50-B01234430196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3200" b="1" dirty="0"/>
              <a:t>Boosting  illustration</a:t>
            </a:r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BE8ADE12-80E2-463B-BAE7-9005B63FF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237966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B9BF3D08-B66B-47C0-B8CF-D96D8F87D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88" y="198120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6C6B1E5B-1E9B-49BC-A012-3191EC3F9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963" y="273843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8BF315B6-8D34-4BC1-BFD1-AEF50F30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3" y="401002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4E5C09C5-F831-4E77-AD33-CF7D53C24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667125"/>
            <a:ext cx="735013" cy="7508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80E1BD4E-0518-45F4-B8C7-A36A43E5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0" y="4506913"/>
            <a:ext cx="735013" cy="75088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B915E6FB-F4C2-459E-ADCA-DA2443C4E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76066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0CF0CAF6-2523-4D5E-A14B-E35CBEE5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38" y="315595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03F1E825-CF2A-4A06-B508-CD5B72F5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35292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837455C6-FBB9-461A-BEB0-658D684CE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100" y="190500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7CC079B6-49DA-496F-9CFF-0F33FDB3F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40050"/>
            <a:ext cx="1136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Weights</a:t>
            </a:r>
          </a:p>
          <a:p>
            <a:r>
              <a:rPr lang="en-US" altLang="en-US" sz="1800">
                <a:latin typeface="Times New Roman" panose="02020603050405020304" pitchFamily="18" charset="0"/>
              </a:rPr>
              <a:t>Increased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1624922F-18D2-4F59-88FF-DF7AD818D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276600"/>
            <a:ext cx="2743200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64981D84-048D-4668-9AB4-8E782B923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276600"/>
            <a:ext cx="281940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635A1A4A-7CA0-47B9-A755-49E86C1CB0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3600" y="2057400"/>
            <a:ext cx="838200" cy="3048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7050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2090</TotalTime>
  <Words>685</Words>
  <Application>Microsoft Office PowerPoint</Application>
  <PresentationFormat>Widescreen</PresentationFormat>
  <Paragraphs>428</Paragraphs>
  <Slides>24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Century Gothic</vt:lpstr>
      <vt:lpstr>Times New Roman</vt:lpstr>
      <vt:lpstr>Wingdings</vt:lpstr>
      <vt:lpstr>Wingdings 3</vt:lpstr>
      <vt:lpstr>Ion</vt:lpstr>
      <vt:lpstr>Equation</vt:lpstr>
      <vt:lpstr>   </vt:lpstr>
      <vt:lpstr>Introduction</vt:lpstr>
      <vt:lpstr>TRAINING(LEARNING) of Model</vt:lpstr>
      <vt:lpstr>                          Model Structure</vt:lpstr>
      <vt:lpstr>The Viola/Jones Face Detector</vt:lpstr>
      <vt:lpstr>                          </vt:lpstr>
      <vt:lpstr> Example</vt:lpstr>
      <vt:lpstr>                          Model Structure</vt:lpstr>
      <vt:lpstr>                       </vt:lpstr>
      <vt:lpstr>                      </vt:lpstr>
      <vt:lpstr>CNN</vt:lpstr>
      <vt:lpstr>convolution</vt:lpstr>
      <vt:lpstr>Non Linearity (ReLU) </vt:lpstr>
      <vt:lpstr>Pooling(maximum)</vt:lpstr>
      <vt:lpstr>Fully Connected Layer</vt:lpstr>
      <vt:lpstr>CLUSTERING ALGORITHMS </vt:lpstr>
      <vt:lpstr>K-Means Partitional clustering </vt:lpstr>
      <vt:lpstr>DBSCAN   </vt:lpstr>
      <vt:lpstr>Agglomerative Hierarchical Clustering </vt:lpstr>
      <vt:lpstr>T-SNE(t-Distributed Stochastic Neighbor Embedding)</vt:lpstr>
      <vt:lpstr>T-SNE Results(3D)</vt:lpstr>
      <vt:lpstr>T-SNE Results(2D)</vt:lpstr>
      <vt:lpstr>References</vt:lpstr>
      <vt:lpstr> Thank you</vt:lpstr>
    </vt:vector>
  </TitlesOfParts>
  <Company>Apple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Industrial training</dc:title>
  <dc:creator>Ashish Gupta</dc:creator>
  <cp:lastModifiedBy>sourav kamboj</cp:lastModifiedBy>
  <cp:revision>203</cp:revision>
  <dcterms:created xsi:type="dcterms:W3CDTF">2015-11-28T17:58:49Z</dcterms:created>
  <dcterms:modified xsi:type="dcterms:W3CDTF">2018-06-05T06:43:08Z</dcterms:modified>
</cp:coreProperties>
</file>